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302" r:id="rId4"/>
    <p:sldId id="317" r:id="rId5"/>
    <p:sldId id="350" r:id="rId6"/>
    <p:sldId id="332" r:id="rId7"/>
    <p:sldId id="351" r:id="rId8"/>
    <p:sldId id="352" r:id="rId9"/>
    <p:sldId id="342" r:id="rId10"/>
    <p:sldId id="354" r:id="rId11"/>
    <p:sldId id="355" r:id="rId12"/>
    <p:sldId id="356" r:id="rId13"/>
    <p:sldId id="357" r:id="rId14"/>
    <p:sldId id="359" r:id="rId15"/>
    <p:sldId id="266" r:id="rId16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BBE1"/>
    <a:srgbClr val="F5A200"/>
    <a:srgbClr val="9C68A9"/>
    <a:srgbClr val="BD67E3"/>
    <a:srgbClr val="C67DE7"/>
    <a:srgbClr val="EE6B36"/>
    <a:srgbClr val="93B2DD"/>
    <a:srgbClr val="F5640A"/>
    <a:srgbClr val="FFFFFF"/>
    <a:srgbClr val="C0DC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1500" y="-90"/>
      </p:cViewPr>
      <p:guideLst>
        <p:guide orient="horz" pos="4292"/>
        <p:guide orient="horz" pos="1286"/>
        <p:guide pos="77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2022-01-20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../slides/slide1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3978974" cy="535531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의미가</a:t>
            </a:r>
            <a:r>
              <a:rPr lang="en-US" altLang="ko-KR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</a:t>
            </a:r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비슷한 단어</a:t>
            </a:r>
            <a:r>
              <a:rPr lang="en-US" altLang="ko-KR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(I)</a:t>
            </a:r>
            <a:endParaRPr lang="ko-KR" altLang="en-US" sz="3200" b="1" spc="-150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124" y="0"/>
            <a:ext cx="1642033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69" r:id="rId6"/>
    <p:sldLayoutId id="2147483671" r:id="rId7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47185"/>
            <a:ext cx="15144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013122"/>
              </p:ext>
            </p:extLst>
          </p:nvPr>
        </p:nvGraphicFramePr>
        <p:xfrm>
          <a:off x="782127" y="1675198"/>
          <a:ext cx="7560000" cy="18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36000">
                <a:tc>
                  <a:txBody>
                    <a:bodyPr/>
                    <a:lstStyle/>
                    <a:p>
                      <a:pPr marL="279400" marR="0" indent="-2794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000" b="1" i="0" u="none" strike="noStrike" kern="1200" baseline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you come late once more, I will have to</a:t>
                      </a:r>
                      <a:b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3000" b="0" i="0" u="sng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you.</a:t>
                      </a:r>
                      <a:endParaRPr lang="en-US" altLang="ko-KR" sz="3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(A) fire    (B) cancel    (C) declare    (D) call off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3" name="순서도: 페이지 연결자 12"/>
          <p:cNvSpPr>
            <a:spLocks noChangeAspect="1"/>
          </p:cNvSpPr>
          <p:nvPr/>
        </p:nvSpPr>
        <p:spPr>
          <a:xfrm>
            <a:off x="6985209" y="1240008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1183258" y="290285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544292"/>
              </p:ext>
            </p:extLst>
          </p:nvPr>
        </p:nvGraphicFramePr>
        <p:xfrm>
          <a:off x="782127" y="4249055"/>
          <a:ext cx="7560000" cy="18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36000">
                <a:tc>
                  <a:txBody>
                    <a:bodyPr/>
                    <a:lstStyle/>
                    <a:p>
                      <a:pPr marL="279400" marR="0" indent="-2794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000" b="1" i="0" u="none" strike="noStrike" kern="1200" baseline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3000" b="0" i="0" u="none" strike="noStrike" kern="1200" spc="-2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Dr.Scott is known to a developer of a teaching</a:t>
                      </a:r>
                      <a:r>
                        <a:rPr lang="en-US" altLang="ko-KR" sz="3000" b="0" i="0" u="none" strike="noStrike" kern="1200" spc="-7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altLang="ko-KR" sz="3000" b="0" i="0" u="none" strike="noStrike" kern="1200" spc="-7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3000" b="0" i="0" u="sng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altLang="ko-KR" sz="3000" b="0" u="none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(A) way    (B) version    (C) means    (D) method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9" name="순서도: 페이지 연결자 18"/>
          <p:cNvSpPr>
            <a:spLocks noChangeAspect="1"/>
          </p:cNvSpPr>
          <p:nvPr/>
        </p:nvSpPr>
        <p:spPr>
          <a:xfrm>
            <a:off x="6985209" y="381386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221084" y="5476866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2148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47185"/>
            <a:ext cx="15144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460918"/>
              </p:ext>
            </p:extLst>
          </p:nvPr>
        </p:nvGraphicFramePr>
        <p:xfrm>
          <a:off x="782127" y="1675198"/>
          <a:ext cx="7560000" cy="18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36000">
                <a:tc>
                  <a:txBody>
                    <a:bodyPr/>
                    <a:lstStyle/>
                    <a:p>
                      <a:pPr marL="279400" marR="0" indent="-2794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000" b="1" i="0" u="none" strike="noStrike" kern="1200" baseline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mayor is going to </a:t>
                      </a:r>
                      <a:r>
                        <a:rPr lang="en-US" altLang="ko-KR" sz="3000" b="0" i="0" u="sng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this week to take all the responsibility.</a:t>
                      </a:r>
                      <a:endParaRPr lang="en-US" altLang="ko-KR" sz="3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(A) return    (B) resign    (C) retire    (D) reject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3" name="순서도: 페이지 연결자 12"/>
          <p:cNvSpPr>
            <a:spLocks noChangeAspect="1"/>
          </p:cNvSpPr>
          <p:nvPr/>
        </p:nvSpPr>
        <p:spPr>
          <a:xfrm>
            <a:off x="6985209" y="1240008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2918924" y="290300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914955"/>
              </p:ext>
            </p:extLst>
          </p:nvPr>
        </p:nvGraphicFramePr>
        <p:xfrm>
          <a:off x="782127" y="4249055"/>
          <a:ext cx="7560000" cy="18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36000">
                <a:tc>
                  <a:txBody>
                    <a:bodyPr/>
                    <a:lstStyle/>
                    <a:p>
                      <a:pPr marL="279400" marR="0" indent="-2794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000" b="1" i="0" u="none" strike="noStrike" kern="1200" baseline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3000" b="0" i="0" u="none" strike="noStrike" kern="1200" spc="-2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US" altLang="ko-KR" sz="3000" b="0" i="0" u="sng" strike="noStrike" kern="1200" spc="-2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altLang="ko-KR" sz="3000" b="0" i="0" u="none" strike="noStrike" kern="1200" spc="-2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the new project is astronomical.</a:t>
                      </a:r>
                      <a:endParaRPr lang="en-US" altLang="ko-KR" sz="3000" b="0" u="none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(A) fee     (B) cost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(C) fine    (D) currency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9" name="순서도: 페이지 연결자 18"/>
          <p:cNvSpPr>
            <a:spLocks noChangeAspect="1"/>
          </p:cNvSpPr>
          <p:nvPr/>
        </p:nvSpPr>
        <p:spPr>
          <a:xfrm>
            <a:off x="6985209" y="381386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2545595" y="5040895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034745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47185"/>
            <a:ext cx="15144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744112"/>
              </p:ext>
            </p:extLst>
          </p:nvPr>
        </p:nvGraphicFramePr>
        <p:xfrm>
          <a:off x="782127" y="1675198"/>
          <a:ext cx="7560000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36000">
                <a:tc>
                  <a:txBody>
                    <a:bodyPr/>
                    <a:lstStyle/>
                    <a:p>
                      <a:pPr marL="279400" marR="0" indent="-2794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000" b="1" i="0" u="none" strike="noStrike" kern="1200" baseline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market was closed because it was a national </a:t>
                      </a:r>
                      <a:r>
                        <a:rPr lang="en-US" altLang="ko-KR" sz="3000" b="0" i="0" u="sng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altLang="ko-KR" sz="3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(A) vacation    (B) day off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(C) holiday       (D) weekend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3" name="순서도: 페이지 연결자 12"/>
          <p:cNvSpPr>
            <a:spLocks noChangeAspect="1"/>
          </p:cNvSpPr>
          <p:nvPr/>
        </p:nvSpPr>
        <p:spPr>
          <a:xfrm>
            <a:off x="6985209" y="1240008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1184331" y="329247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34183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35242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89038"/>
              </p:ext>
            </p:extLst>
          </p:nvPr>
        </p:nvGraphicFramePr>
        <p:xfrm>
          <a:off x="951467" y="2009901"/>
          <a:ext cx="756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pPr marL="254000" indent="-254000"/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Could you tell me what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 need for the job?</a:t>
                      </a:r>
                    </a:p>
                    <a:p>
                      <a:endParaRPr lang="en-US" altLang="ko-KR" sz="10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54000" indent="-254000"/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My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for the smaller car.</a:t>
                      </a:r>
                    </a:p>
                    <a:p>
                      <a:pPr marL="254000" indent="-254000"/>
                      <a:endParaRPr lang="en-US" altLang="ko-KR" sz="10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 is not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take part in the game.</a:t>
                      </a:r>
                    </a:p>
                    <a:p>
                      <a:endParaRPr lang="en-US" altLang="ko-KR" sz="10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1938" indent="-261938"/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spc="-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car dealer gave me a written 30-day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61938" indent="-261938"/>
                      <a:endParaRPr lang="en-US" altLang="ko-KR" sz="10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rule was not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 former times.</a:t>
                      </a:r>
                      <a:endParaRPr lang="en-US" altLang="ko-KR" sz="28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7268115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2868" y="4881205"/>
            <a:ext cx="1622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accepted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88794" y="2137224"/>
            <a:ext cx="23316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qualifications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2393" y="3126643"/>
            <a:ext cx="19105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preference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1518" y="3724976"/>
            <a:ext cx="1340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eligible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89184" y="4287635"/>
            <a:ext cx="16843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pc="-100" dirty="0" smtClean="0">
                <a:solidFill>
                  <a:srgbClr val="C00000"/>
                </a:solidFill>
              </a:rPr>
              <a:t>guarantee</a:t>
            </a:r>
            <a:endParaRPr lang="ko-KR" altLang="en-US" sz="3000" b="1" spc="-100" dirty="0">
              <a:solidFill>
                <a:srgbClr val="C00000"/>
              </a:solidFill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101028"/>
              </p:ext>
            </p:extLst>
          </p:nvPr>
        </p:nvGraphicFramePr>
        <p:xfrm>
          <a:off x="701932" y="1276951"/>
          <a:ext cx="6096000" cy="41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100" b="0" smtClean="0">
                          <a:solidFill>
                            <a:schemeClr val="tx1"/>
                          </a:solidFill>
                        </a:rPr>
                        <a:t>eligible  accepted  preference  qualifications  guarantee</a:t>
                      </a:r>
                      <a:endParaRPr lang="ko-KR" altLang="en-US" sz="2100" b="0">
                        <a:solidFill>
                          <a:schemeClr val="tx1"/>
                        </a:solidFill>
                      </a:endParaRPr>
                    </a:p>
                  </a:txBody>
                  <a:tcPr marL="0" marR="0" marT="46800" marB="468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82513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942" y="741885"/>
            <a:ext cx="5580000" cy="539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12" y="741885"/>
            <a:ext cx="900000" cy="57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모서리가 둥근 직사각형 1"/>
          <p:cNvSpPr/>
          <p:nvPr/>
        </p:nvSpPr>
        <p:spPr>
          <a:xfrm>
            <a:off x="4484942" y="1439335"/>
            <a:ext cx="2376000" cy="28800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6900331" y="1058332"/>
            <a:ext cx="324000" cy="212400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2108941" y="1798600"/>
            <a:ext cx="2767855" cy="28800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모서리가 둥근 직사각형 19"/>
          <p:cNvSpPr/>
          <p:nvPr/>
        </p:nvSpPr>
        <p:spPr>
          <a:xfrm>
            <a:off x="2506874" y="2154200"/>
            <a:ext cx="2767855" cy="28800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6095997" y="3539065"/>
            <a:ext cx="324000" cy="2489202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모서리가 둥근 직사각형 22"/>
          <p:cNvSpPr/>
          <p:nvPr/>
        </p:nvSpPr>
        <p:spPr>
          <a:xfrm rot="2868718">
            <a:off x="2770844" y="2742386"/>
            <a:ext cx="288000" cy="3001445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모서리가 둥근 직사각형 23"/>
          <p:cNvSpPr/>
          <p:nvPr/>
        </p:nvSpPr>
        <p:spPr>
          <a:xfrm rot="18731282" flipH="1">
            <a:off x="5127640" y="3472284"/>
            <a:ext cx="288000" cy="3001445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5317596" y="2120332"/>
            <a:ext cx="324000" cy="247706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모서리가 둥근 직사각형 25"/>
          <p:cNvSpPr/>
          <p:nvPr/>
        </p:nvSpPr>
        <p:spPr>
          <a:xfrm rot="18731282" flipH="1">
            <a:off x="2720043" y="2388550"/>
            <a:ext cx="288000" cy="3001445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 rot="2868718">
            <a:off x="5333030" y="3025919"/>
            <a:ext cx="288000" cy="3511576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4890475" y="1794935"/>
            <a:ext cx="2376000" cy="288000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 rot="2868718">
            <a:off x="5123013" y="1500268"/>
            <a:ext cx="288000" cy="409313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3310463" y="1092200"/>
            <a:ext cx="2754333" cy="28800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4917551" y="2110641"/>
            <a:ext cx="324000" cy="1440000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506008" y="1439335"/>
            <a:ext cx="1978934" cy="28800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 rot="2868718">
            <a:off x="6334383" y="4369880"/>
            <a:ext cx="288000" cy="1880524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모서리가 둥근 직사각형 34"/>
          <p:cNvSpPr/>
          <p:nvPr/>
        </p:nvSpPr>
        <p:spPr>
          <a:xfrm rot="18731282" flipH="1">
            <a:off x="2569949" y="725026"/>
            <a:ext cx="288000" cy="2459175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모서리가 둥근 직사각형 35"/>
          <p:cNvSpPr/>
          <p:nvPr/>
        </p:nvSpPr>
        <p:spPr>
          <a:xfrm rot="2868718">
            <a:off x="2355573" y="2254741"/>
            <a:ext cx="288000" cy="1880524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모서리가 둥근 직사각형 36"/>
          <p:cNvSpPr/>
          <p:nvPr/>
        </p:nvSpPr>
        <p:spPr>
          <a:xfrm>
            <a:off x="5706810" y="1058332"/>
            <a:ext cx="324000" cy="247113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모서리가 둥근 직사각형 37"/>
          <p:cNvSpPr/>
          <p:nvPr/>
        </p:nvSpPr>
        <p:spPr>
          <a:xfrm rot="18731282" flipH="1">
            <a:off x="2963855" y="1267590"/>
            <a:ext cx="288000" cy="3456077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모서리가 둥근 직사각형 38"/>
          <p:cNvSpPr/>
          <p:nvPr/>
        </p:nvSpPr>
        <p:spPr>
          <a:xfrm rot="18731282" flipH="1">
            <a:off x="2937396" y="3892053"/>
            <a:ext cx="288000" cy="2498247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>
          <a:xfrm>
            <a:off x="4122925" y="1413932"/>
            <a:ext cx="324000" cy="2829175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모서리가 둥근 직사각형 39"/>
          <p:cNvSpPr/>
          <p:nvPr/>
        </p:nvSpPr>
        <p:spPr>
          <a:xfrm rot="18731282" flipH="1">
            <a:off x="3583235" y="1741944"/>
            <a:ext cx="288000" cy="500320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모서리가 둥근 직사각형 40"/>
          <p:cNvSpPr/>
          <p:nvPr/>
        </p:nvSpPr>
        <p:spPr>
          <a:xfrm rot="18731282" flipH="1">
            <a:off x="3351978" y="3076730"/>
            <a:ext cx="288000" cy="3427757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순서도: 페이지 연결자 41"/>
          <p:cNvSpPr>
            <a:spLocks noChangeAspect="1"/>
          </p:cNvSpPr>
          <p:nvPr/>
        </p:nvSpPr>
        <p:spPr>
          <a:xfrm>
            <a:off x="7479790" y="1281119"/>
            <a:ext cx="900000" cy="287001"/>
          </a:xfrm>
          <a:prstGeom prst="flowChartOffpageConnector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ko-KR" sz="1400" b="1" smtClean="0">
                <a:solidFill>
                  <a:schemeClr val="bg1"/>
                </a:solidFill>
                <a:latin typeface="+mn-ea"/>
              </a:rPr>
              <a:t>A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순서도: 페이지 연결자 42"/>
          <p:cNvSpPr>
            <a:spLocks noChangeAspect="1"/>
          </p:cNvSpPr>
          <p:nvPr/>
        </p:nvSpPr>
        <p:spPr>
          <a:xfrm>
            <a:off x="7479790" y="1805120"/>
            <a:ext cx="900000" cy="287001"/>
          </a:xfrm>
          <a:prstGeom prst="flowChartOffpageConnector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ko-KR" sz="1400" b="1" smtClean="0">
                <a:solidFill>
                  <a:schemeClr val="bg1"/>
                </a:solidFill>
                <a:latin typeface="+mn-ea"/>
              </a:rPr>
              <a:t>C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순서도: 페이지 연결자 43"/>
          <p:cNvSpPr>
            <a:spLocks noChangeAspect="1"/>
          </p:cNvSpPr>
          <p:nvPr/>
        </p:nvSpPr>
        <p:spPr>
          <a:xfrm>
            <a:off x="7479790" y="2329121"/>
            <a:ext cx="900000" cy="287001"/>
          </a:xfrm>
          <a:prstGeom prst="flowChartOffpageConnector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ko-KR" sz="1400" b="1" smtClean="0">
                <a:solidFill>
                  <a:schemeClr val="bg1"/>
                </a:solidFill>
                <a:latin typeface="+mn-ea"/>
              </a:rPr>
              <a:t>E~H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순서도: 페이지 연결자 44"/>
          <p:cNvSpPr>
            <a:spLocks noChangeAspect="1"/>
          </p:cNvSpPr>
          <p:nvPr/>
        </p:nvSpPr>
        <p:spPr>
          <a:xfrm>
            <a:off x="7479790" y="2853122"/>
            <a:ext cx="900000" cy="287001"/>
          </a:xfrm>
          <a:prstGeom prst="flowChartOffpageConnector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ko-KR" sz="1400" b="1" smtClean="0">
                <a:solidFill>
                  <a:schemeClr val="bg1"/>
                </a:solidFill>
                <a:latin typeface="+mn-ea"/>
              </a:rPr>
              <a:t>I~N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순서도: 페이지 연결자 45"/>
          <p:cNvSpPr>
            <a:spLocks noChangeAspect="1"/>
          </p:cNvSpPr>
          <p:nvPr/>
        </p:nvSpPr>
        <p:spPr>
          <a:xfrm>
            <a:off x="7479790" y="3377123"/>
            <a:ext cx="900000" cy="287001"/>
          </a:xfrm>
          <a:prstGeom prst="flowChartOffpageConnector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ko-KR" sz="1400" b="1" smtClean="0">
                <a:solidFill>
                  <a:schemeClr val="bg1"/>
                </a:solidFill>
                <a:latin typeface="+mn-ea"/>
              </a:rPr>
              <a:t>O~P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순서도: 페이지 연결자 46"/>
          <p:cNvSpPr>
            <a:spLocks noChangeAspect="1"/>
          </p:cNvSpPr>
          <p:nvPr/>
        </p:nvSpPr>
        <p:spPr>
          <a:xfrm>
            <a:off x="7479790" y="3901122"/>
            <a:ext cx="900000" cy="287001"/>
          </a:xfrm>
          <a:prstGeom prst="flowChartOffpageConnector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ko-KR" sz="1400" b="1" smtClean="0">
                <a:solidFill>
                  <a:schemeClr val="bg1"/>
                </a:solidFill>
                <a:latin typeface="+mn-ea"/>
              </a:rPr>
              <a:t>R~S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6500029" y="3547531"/>
            <a:ext cx="324000" cy="2120335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모서리가 둥근 직사각형 50"/>
          <p:cNvSpPr/>
          <p:nvPr/>
        </p:nvSpPr>
        <p:spPr>
          <a:xfrm>
            <a:off x="2129384" y="3916211"/>
            <a:ext cx="3112168" cy="28800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모서리가 둥근 직사각형 51"/>
          <p:cNvSpPr/>
          <p:nvPr/>
        </p:nvSpPr>
        <p:spPr>
          <a:xfrm>
            <a:off x="2129384" y="5353917"/>
            <a:ext cx="1962098" cy="28800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2931778" y="5706265"/>
            <a:ext cx="2326707" cy="28800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6900331" y="3550641"/>
            <a:ext cx="324000" cy="212400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112117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0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75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33" grpId="0" animBg="1"/>
      <p:bldP spid="33" grpId="1" animBg="1"/>
      <p:bldP spid="40" grpId="0" animBg="1"/>
      <p:bldP spid="40" grpId="1" animBg="1"/>
      <p:bldP spid="41" grpId="0" animBg="1"/>
      <p:bldP spid="41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56773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PART5.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의미가 비슷한 단어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(I)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18~21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내용 개체 틀 2"/>
          <p:cNvSpPr txBox="1">
            <a:spLocks/>
          </p:cNvSpPr>
          <p:nvPr/>
        </p:nvSpPr>
        <p:spPr>
          <a:xfrm>
            <a:off x="608305" y="1265917"/>
            <a:ext cx="7917857" cy="2031325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ko-KR" dirty="0">
                <a:solidFill>
                  <a:srgbClr val="7030A0"/>
                </a:solidFill>
                <a:latin typeface="Swis721 Blk BT" panose="020B0904030502020204" pitchFamily="34" charset="0"/>
              </a:rPr>
              <a:t>DIRECTIONS</a:t>
            </a:r>
            <a:r>
              <a:rPr lang="en-US" altLang="ko-KR" spc="-60" dirty="0">
                <a:solidFill>
                  <a:srgbClr val="7030A0"/>
                </a:solidFill>
                <a:latin typeface="Swis721 Blk BT" panose="020B0904030502020204" pitchFamily="34" charset="0"/>
              </a:rPr>
              <a:t> </a:t>
            </a:r>
            <a:r>
              <a:rPr lang="en-US" altLang="ko-KR" spc="-60" dirty="0" smtClean="0">
                <a:solidFill>
                  <a:srgbClr val="7030A0"/>
                </a:solidFill>
                <a:latin typeface="Swis721 Blk BT" panose="020B0904030502020204" pitchFamily="34" charset="0"/>
              </a:rPr>
              <a:t>  </a:t>
            </a:r>
            <a:r>
              <a:rPr lang="en-US" altLang="ko-KR" spc="-60" dirty="0"/>
              <a:t>A word or phrase is missing in each</a:t>
            </a:r>
            <a:r>
              <a:rPr lang="en-US" altLang="ko-KR" dirty="0"/>
              <a:t> of the sentences below. </a:t>
            </a:r>
            <a:r>
              <a:rPr lang="en-US" altLang="ko-KR" dirty="0" smtClean="0"/>
              <a:t>Four answer </a:t>
            </a:r>
            <a:r>
              <a:rPr lang="en-US" altLang="ko-KR" dirty="0"/>
              <a:t>choices are given </a:t>
            </a:r>
            <a:r>
              <a:rPr lang="en-US" altLang="ko-KR" spc="-70" dirty="0"/>
              <a:t>below each sentence. Select the best answer to complete</a:t>
            </a:r>
            <a:r>
              <a:rPr lang="en-US" altLang="ko-KR" dirty="0"/>
              <a:t> </a:t>
            </a:r>
            <a:r>
              <a:rPr lang="en-US" altLang="ko-KR" spc="-40" dirty="0" smtClean="0"/>
              <a:t>the sentence</a:t>
            </a:r>
            <a:r>
              <a:rPr lang="en-US" altLang="ko-KR" spc="-40" dirty="0"/>
              <a:t>. Then mark the letter (A), (B), (C), or (D) on</a:t>
            </a:r>
            <a:r>
              <a:rPr lang="en-US" altLang="ko-KR" dirty="0"/>
              <a:t> your answer sheet.</a:t>
            </a:r>
            <a:endParaRPr lang="ko-KR" altLang="en-US" b="1" spc="-4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323872"/>
              </p:ext>
            </p:extLst>
          </p:nvPr>
        </p:nvGraphicFramePr>
        <p:xfrm>
          <a:off x="782127" y="1417831"/>
          <a:ext cx="7560000" cy="185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3000" b="0" smtClean="0">
                          <a:solidFill>
                            <a:srgbClr val="7030A0"/>
                          </a:solidFill>
                        </a:rPr>
                        <a:t>➊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I’d like to make </a:t>
                      </a:r>
                      <a:r>
                        <a:rPr lang="en-US" altLang="ko-KR" sz="3000" b="0" u="sng" smtClean="0">
                          <a:solidFill>
                            <a:schemeClr val="tx1"/>
                          </a:solidFill>
                        </a:rPr>
                        <a:t>                    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to have a dinner for two seats in the back by the piano.</a:t>
                      </a:r>
                      <a:endParaRPr lang="en-US" altLang="ko-KR" sz="3000" b="0" baseline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a</a:t>
                      </a:r>
                      <a:r>
                        <a:rPr lang="en-US" altLang="ko-KR" sz="2800" b="0" baseline="0" smtClean="0">
                          <a:solidFill>
                            <a:schemeClr val="tx1"/>
                          </a:solidFill>
                          <a:latin typeface="+mn-lt"/>
                        </a:rPr>
                        <a:t> meeting</a:t>
                      </a: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 (B) an appointment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(C) a promise      (D) a reservation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97751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661924" y="2827431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366768"/>
              </p:ext>
            </p:extLst>
          </p:nvPr>
        </p:nvGraphicFramePr>
        <p:xfrm>
          <a:off x="773660" y="4288053"/>
          <a:ext cx="756000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457200" indent="-457200"/>
                      <a:r>
                        <a:rPr lang="ko-KR" altLang="en-US" sz="3000" smtClean="0">
                          <a:solidFill>
                            <a:srgbClr val="7030A0"/>
                          </a:solidFill>
                        </a:rPr>
                        <a:t>➋</a:t>
                      </a:r>
                      <a:r>
                        <a:rPr lang="en-US" altLang="ko-KR" sz="3000" smtClean="0"/>
                        <a:t> 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Please </a:t>
                      </a:r>
                      <a:r>
                        <a:rPr lang="en-US" altLang="ko-KR" sz="3000" b="0" u="sng" smtClean="0">
                          <a:solidFill>
                            <a:schemeClr val="tx1"/>
                          </a:solidFill>
                        </a:rPr>
                        <a:t>                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your seat belt. The plane is</a:t>
                      </a:r>
                      <a:b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going to take off.</a:t>
                      </a:r>
                      <a:endParaRPr lang="ko-KR" altLang="en-US" sz="3000" b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embrace    (B) grip    (C) fasten    (D) catch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8" name="순서도: 페이지 연결자 27"/>
          <p:cNvSpPr>
            <a:spLocks noChangeAspect="1"/>
          </p:cNvSpPr>
          <p:nvPr/>
        </p:nvSpPr>
        <p:spPr>
          <a:xfrm>
            <a:off x="6985209" y="38690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4713876" y="5534401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7716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638038"/>
              </p:ext>
            </p:extLst>
          </p:nvPr>
        </p:nvGraphicFramePr>
        <p:xfrm>
          <a:off x="782127" y="1412706"/>
          <a:ext cx="756000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3000" b="0" smtClean="0">
                          <a:solidFill>
                            <a:srgbClr val="7030A0"/>
                          </a:solidFill>
                        </a:rPr>
                        <a:t>➌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Please </a:t>
                      </a:r>
                      <a:r>
                        <a:rPr lang="en-US" altLang="ko-KR" sz="3000" b="0" u="sng" smtClean="0">
                          <a:solidFill>
                            <a:schemeClr val="tx1"/>
                          </a:solidFill>
                        </a:rPr>
                        <a:t>              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the “No Entrance” sign.</a:t>
                      </a:r>
                      <a:endParaRPr lang="en-US" altLang="ko-KR" sz="3000" b="0" baseline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look                (B) glance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(C) stare               (D) observe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97751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689555" y="2738272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394136"/>
              </p:ext>
            </p:extLst>
          </p:nvPr>
        </p:nvGraphicFramePr>
        <p:xfrm>
          <a:off x="782127" y="4257517"/>
          <a:ext cx="7560000" cy="18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36000">
                <a:tc>
                  <a:txBody>
                    <a:bodyPr/>
                    <a:lstStyle/>
                    <a:p>
                      <a:pPr marL="465138" marR="0" indent="-465138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3000" smtClean="0">
                          <a:solidFill>
                            <a:srgbClr val="7030A0"/>
                          </a:solidFill>
                        </a:rPr>
                        <a:t>➍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New company policy </a:t>
                      </a:r>
                      <a:r>
                        <a:rPr lang="en-US" altLang="ko-KR" sz="3000" b="0" u="sng" smtClean="0">
                          <a:solidFill>
                            <a:schemeClr val="tx1"/>
                          </a:solidFill>
                        </a:rPr>
                        <a:t>                   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that you can not smoke anywhere in the building.</a:t>
                      </a:r>
                      <a:endParaRPr lang="en-US" altLang="ko-KR" sz="1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says    (B) tells    (C) speaks    (D) refers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8" name="순서도: 페이지 연결자 7"/>
          <p:cNvSpPr>
            <a:spLocks noChangeAspect="1"/>
          </p:cNvSpPr>
          <p:nvPr/>
        </p:nvSpPr>
        <p:spPr>
          <a:xfrm>
            <a:off x="6985209" y="38223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1267928" y="5493318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39230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472787"/>
              </p:ext>
            </p:extLst>
          </p:nvPr>
        </p:nvGraphicFramePr>
        <p:xfrm>
          <a:off x="782127" y="1412706"/>
          <a:ext cx="756000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3000" spc="-100" smtClean="0">
                          <a:solidFill>
                            <a:srgbClr val="7030A0"/>
                          </a:solidFill>
                        </a:rPr>
                        <a:t>➎</a:t>
                      </a:r>
                      <a:r>
                        <a:rPr lang="en-US" altLang="ko-KR" sz="3000" b="0" spc="-40" smtClean="0">
                          <a:solidFill>
                            <a:schemeClr val="tx1"/>
                          </a:solidFill>
                        </a:rPr>
                        <a:t> This apratment </a:t>
                      </a:r>
                      <a:r>
                        <a:rPr lang="en-US" altLang="ko-KR" sz="3000" b="0" u="sng" spc="-40" smtClean="0">
                          <a:solidFill>
                            <a:schemeClr val="tx1"/>
                          </a:solidFill>
                        </a:rPr>
                        <a:t>              </a:t>
                      </a:r>
                      <a:r>
                        <a:rPr lang="en-US" altLang="ko-KR" sz="3000" b="0" spc="-40" smtClean="0">
                          <a:solidFill>
                            <a:schemeClr val="tx1"/>
                          </a:solidFill>
                        </a:rPr>
                        <a:t> at 1,000 dollars a year.</a:t>
                      </a:r>
                      <a:endParaRPr lang="en-US" altLang="ko-KR" sz="3000" b="0" spc="-40" baseline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loans              (B) employs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(C) rents               (D) hires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429090"/>
              </p:ext>
            </p:extLst>
          </p:nvPr>
        </p:nvGraphicFramePr>
        <p:xfrm>
          <a:off x="782127" y="4291386"/>
          <a:ext cx="756000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3000" smtClean="0">
                          <a:solidFill>
                            <a:srgbClr val="7030A0"/>
                          </a:solidFill>
                        </a:rPr>
                        <a:t>➏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Ther chairman is goint to </a:t>
                      </a:r>
                      <a:r>
                        <a:rPr lang="en-US" altLang="ko-KR" sz="3000" b="0" u="sng" smtClean="0">
                          <a:solidFill>
                            <a:schemeClr val="tx1"/>
                          </a:solidFill>
                        </a:rPr>
                        <a:t>              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a speech in this conference.</a:t>
                      </a:r>
                      <a:endParaRPr lang="ko-KR" altLang="en-US" sz="3000" b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open    (B) send    (C) give    (D) talk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97751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259633" y="2746465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6985209" y="385619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4332874" y="551059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2031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5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238167"/>
              </p:ext>
            </p:extLst>
          </p:nvPr>
        </p:nvGraphicFramePr>
        <p:xfrm>
          <a:off x="782127" y="1412706"/>
          <a:ext cx="756000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3000" smtClean="0">
                          <a:solidFill>
                            <a:srgbClr val="7030A0"/>
                          </a:solidFill>
                        </a:rPr>
                        <a:t>➐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The bus </a:t>
                      </a:r>
                      <a:r>
                        <a:rPr lang="en-US" altLang="ko-KR" sz="3000" b="0" u="sng" smtClean="0">
                          <a:solidFill>
                            <a:schemeClr val="tx1"/>
                          </a:solidFill>
                        </a:rPr>
                        <a:t>                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3200" b="0" smtClean="0">
                          <a:solidFill>
                            <a:schemeClr val="tx1"/>
                          </a:solidFill>
                        </a:rPr>
                        <a:t>is expensive</a:t>
                      </a:r>
                      <a:r>
                        <a:rPr lang="en-US" altLang="ko-KR" sz="3000" b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3000" b="0" spc="-40" baseline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fare              (B) charge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(C) wage            (D) income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699384"/>
              </p:ext>
            </p:extLst>
          </p:nvPr>
        </p:nvGraphicFramePr>
        <p:xfrm>
          <a:off x="782127" y="4291386"/>
          <a:ext cx="756000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0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➑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that one way or round </a:t>
                      </a:r>
                      <a:r>
                        <a:rPr lang="en-US" altLang="ko-KR" sz="3000" b="0" i="0" u="sng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3000" b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excursion        (B) journey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(C) voyage             (D) trip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97751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268100" y="2272492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6985209" y="385619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3816567" y="554878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056797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216803"/>
              </p:ext>
            </p:extLst>
          </p:nvPr>
        </p:nvGraphicFramePr>
        <p:xfrm>
          <a:off x="782127" y="1417831"/>
          <a:ext cx="756000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3000" b="0" i="0" u="none" strike="noStrike" kern="1200" baseline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➒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You’ll need to </a:t>
                      </a:r>
                      <a:r>
                        <a:rPr lang="en-US" altLang="ko-KR" sz="3000" b="0" i="0" u="sng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$100 to open your account.</a:t>
                      </a:r>
                      <a:endParaRPr lang="en-US" altLang="ko-KR" sz="3000" b="0" baseline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issue           (B) sign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(C) endorse      (D) deposit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977516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411897" y="2675184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281361"/>
              </p:ext>
            </p:extLst>
          </p:nvPr>
        </p:nvGraphicFramePr>
        <p:xfrm>
          <a:off x="773660" y="4076378"/>
          <a:ext cx="756000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457200" indent="-457200"/>
                      <a:r>
                        <a:rPr lang="en-US" altLang="ko-KR" sz="3000" b="0" i="0" u="none" strike="noStrike" kern="1200" baseline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➓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actress is not </a:t>
                      </a:r>
                      <a:r>
                        <a:rPr lang="en-US" altLang="ko-KR" sz="3000" b="0" i="0" u="sng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en-US" altLang="ko-KR" sz="3000" b="0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she has been married for 3 years.</a:t>
                      </a:r>
                      <a:endParaRPr lang="ko-KR" altLang="en-US" sz="3000" b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800" b="0" smtClean="0">
                          <a:solidFill>
                            <a:schemeClr val="tx1"/>
                          </a:solidFill>
                          <a:latin typeface="+mn-lt"/>
                        </a:rPr>
                        <a:t>     (A) single    (B) singular    (C) only    (D) unique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8" name="순서도: 페이지 연결자 27"/>
          <p:cNvSpPr>
            <a:spLocks noChangeAspect="1"/>
          </p:cNvSpPr>
          <p:nvPr/>
        </p:nvSpPr>
        <p:spPr>
          <a:xfrm>
            <a:off x="6985209" y="3657380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1259474" y="531424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20888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015087"/>
              </p:ext>
            </p:extLst>
          </p:nvPr>
        </p:nvGraphicFramePr>
        <p:xfrm>
          <a:off x="951467" y="2009901"/>
          <a:ext cx="7200000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Please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our purchase order sheet.</a:t>
                      </a:r>
                    </a:p>
                    <a:p>
                      <a:endParaRPr lang="en-US" altLang="ko-KR" sz="10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54000" indent="-254000"/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general, Koreans are shy and not willing to </a:t>
                      </a:r>
                      <a:b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at people.</a:t>
                      </a:r>
                    </a:p>
                    <a:p>
                      <a:pPr marL="254000" indent="-254000"/>
                      <a:endParaRPr lang="en-US" altLang="ko-KR" sz="10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She broke her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stay with us.</a:t>
                      </a:r>
                    </a:p>
                    <a:p>
                      <a:endParaRPr lang="en-US" altLang="ko-KR" sz="10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1938" indent="-261938"/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 have to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some more workers for the factory.</a:t>
                      </a:r>
                    </a:p>
                    <a:p>
                      <a:pPr marL="261938" indent="-261938"/>
                      <a:endParaRPr lang="en-US" altLang="ko-KR" sz="10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2800" b="1" i="0" u="none" strike="noStrike" kern="1200" baseline="0" dirty="0" smtClean="0">
                          <a:solidFill>
                            <a:srgbClr val="65AADD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ko-KR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They have lived above their </a:t>
                      </a:r>
                      <a:r>
                        <a:rPr lang="en-US" altLang="ko-KR" sz="28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altLang="ko-KR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altLang="ko-KR" sz="28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7268115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09893" y="5174749"/>
            <a:ext cx="13578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income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4166" y="2009901"/>
            <a:ext cx="9530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refer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76637" y="3017439"/>
            <a:ext cx="9786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stare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86958" y="3543118"/>
            <a:ext cx="14848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promise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80786" y="4172015"/>
            <a:ext cx="8119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hire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491040"/>
              </p:ext>
            </p:extLst>
          </p:nvPr>
        </p:nvGraphicFramePr>
        <p:xfrm>
          <a:off x="701932" y="1276951"/>
          <a:ext cx="609600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600" b="0" smtClean="0">
                          <a:solidFill>
                            <a:schemeClr val="tx1"/>
                          </a:solidFill>
                        </a:rPr>
                        <a:t>promise    hire        refer      income       stare</a:t>
                      </a:r>
                      <a:endParaRPr lang="ko-KR" altLang="en-US" sz="2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8048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3594</TotalTime>
  <Words>563</Words>
  <Application>Microsoft Office PowerPoint</Application>
  <PresentationFormat>화면 슬라이드 쇼(4:3)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254</cp:revision>
  <dcterms:created xsi:type="dcterms:W3CDTF">2014-12-01T06:18:00Z</dcterms:created>
  <dcterms:modified xsi:type="dcterms:W3CDTF">2022-01-20T08:18:25Z</dcterms:modified>
</cp:coreProperties>
</file>